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DAC502-5500-D721-BB96-5685521462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FC0DD0-D653-55CC-2008-E6955CFEE8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575BB-E8A7-4EF4-8320-F8465CE0FD55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9590A-364B-4DD1-5475-A87E687857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6E5FB4-07F6-D91D-BAA4-8464669256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FB81F-39AD-4E14-9A29-D19F47C38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63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911A1-0BE9-A5BA-CD98-ED9A491F2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8741E-50E0-F390-6D2F-C518091A7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79D8C-4C0F-3AAC-AE6D-4E5038CD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68053-E14C-BC34-8FB2-72006C7E5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26F90-BC7B-5D56-A75F-99FFC4D1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58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F88BB-F761-E827-4251-604A790A1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EA3C7-0DF7-6578-CBF8-316AF2259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ED674-202E-3B16-B333-26711FE49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F6E091-C124-4415-E57B-DBC6EF9CD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A5FCC-60F7-0311-E1F2-00A64C21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0B494E-C7E7-8EE0-FA0C-263F1273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3542C-3B17-E568-9885-555592AD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86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185B2-8CD1-4605-255B-AF7486D35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C9C6D-C7E2-7BFD-977E-8A4C774F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3509C-2ABF-F22D-C8BC-DDD5C0D9B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FEE25-686F-9A46-9664-A70DDB0E3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F3368B-75C7-3090-08EE-FB67E2A4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6F3AC-DD01-38FD-BA22-BA884C0F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72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B7CE3-F33E-8CC2-7E3F-69DE3E345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24A48B-8269-4CC3-44B5-058B49DA1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87305-6FE5-C7A9-3B6A-7701C934E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82EBA-C91B-9592-DF66-3F534357A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1ADFD-F76B-32EE-8533-34E97D6A0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C57EE-767B-184B-A457-566D586B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88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DFDD9-C74F-A5B9-9CAF-0387749FE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C050EA-2753-E207-E5B7-B7D2A533E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EBE46-7DF9-06FB-A7D2-D0227277C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D1CF5-D8A7-123F-0A00-7F6576C6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51F3F-9CAA-262B-D569-B52305F39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55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53032E-7BFF-1BA2-E05F-EB53C2C2B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FDFB9-EF68-967E-9902-2EC6855C1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1E164-DD3B-65FF-28F6-041EC1D20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EB629-64F5-11AF-8275-5DA2F51A1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93069-5E2E-7BC0-91E4-C356B1E23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8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Ocam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25B3-714C-1589-5421-A9BFAE2D80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Layout </a:t>
            </a:r>
            <a:r>
              <a:rPr lang="en-US" dirty="0" err="1"/>
              <a:t>Ocaml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E6577-AFB9-A4A5-6BE4-575646F73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676" y="1825625"/>
            <a:ext cx="947512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2FD1C-B0A0-2E7F-DB79-7F8178F3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AC2ED-7F6A-7A5E-2790-E6CD8828B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6AA5F-3678-50B8-E487-4BC13CF91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901BE2-32E5-8544-626A-1178A5D8E5F5}"/>
              </a:ext>
            </a:extLst>
          </p:cNvPr>
          <p:cNvSpPr/>
          <p:nvPr userDrawn="1"/>
        </p:nvSpPr>
        <p:spPr>
          <a:xfrm>
            <a:off x="838200" y="1825624"/>
            <a:ext cx="990600" cy="43513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▶ </a:t>
            </a:r>
            <a:r>
              <a:rPr lang="en-US" sz="1200" b="1" u="none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Ocaml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Isabelle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Folderol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Python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27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Is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25B3-714C-1589-5421-A9BFAE2D80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Layout Isabelle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E6577-AFB9-A4A5-6BE4-575646F73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676" y="1825625"/>
            <a:ext cx="947512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BF4EF53-1A4F-7576-3977-B4E7169E2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8DB2949-6DB3-3E88-6501-58BAC831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ADC6F3-6212-EFCD-8B01-DFAFEE30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B341C8-EB84-C8AE-EDAA-D843DBCD2F3C}"/>
              </a:ext>
            </a:extLst>
          </p:cNvPr>
          <p:cNvSpPr/>
          <p:nvPr userDrawn="1"/>
        </p:nvSpPr>
        <p:spPr>
          <a:xfrm>
            <a:off x="838200" y="1825624"/>
            <a:ext cx="990600" cy="43513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r>
              <a:rPr lang="en-US" sz="1200" b="1" u="none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Ocaml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▶ Isabelle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Folderol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Python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56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folde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25B3-714C-1589-5421-A9BFAE2D80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Layout Folderol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E6577-AFB9-A4A5-6BE4-575646F73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676" y="1825625"/>
            <a:ext cx="947512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BF4EF53-1A4F-7576-3977-B4E7169E2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8DB2949-6DB3-3E88-6501-58BAC831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ADC6F3-6212-EFCD-8B01-DFAFEE30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789BBE-354D-A6B9-5CAE-FDB1BF96AE8E}"/>
              </a:ext>
            </a:extLst>
          </p:cNvPr>
          <p:cNvSpPr/>
          <p:nvPr userDrawn="1"/>
        </p:nvSpPr>
        <p:spPr>
          <a:xfrm>
            <a:off x="838200" y="1825624"/>
            <a:ext cx="990600" cy="43513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r>
              <a:rPr lang="en-US" sz="1200" b="1" u="none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Ocaml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Isabelle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▶ Folderol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Python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7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pyth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25B3-714C-1589-5421-A9BFAE2D80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Layout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E6577-AFB9-A4A5-6BE4-575646F73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676" y="1825625"/>
            <a:ext cx="947512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BF4EF53-1A4F-7576-3977-B4E7169E2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8DB2949-6DB3-3E88-6501-58BAC831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ADC6F3-6212-EFCD-8B01-DFAFEE30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4C0410-85D1-8F3B-9EB8-53CF19381CDA}"/>
              </a:ext>
            </a:extLst>
          </p:cNvPr>
          <p:cNvSpPr/>
          <p:nvPr userDrawn="1"/>
        </p:nvSpPr>
        <p:spPr>
          <a:xfrm>
            <a:off x="838200" y="1825624"/>
            <a:ext cx="990600" cy="43513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r>
              <a:rPr lang="en-US" sz="1200" b="1" u="none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Ocaml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Isabelle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Folderol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▶ Python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75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yout p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25B3-714C-1589-5421-A9BFAE2D80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Layout PAT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E6577-AFB9-A4A5-6BE4-575646F73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676" y="1825625"/>
            <a:ext cx="947512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BF4EF53-1A4F-7576-3977-B4E7169E2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8DB2949-6DB3-3E88-6501-58BAC831A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ADC6F3-6212-EFCD-8B01-DFAFEE30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024CC7-620B-A9B5-A56B-C09903FAB9D4}"/>
              </a:ext>
            </a:extLst>
          </p:cNvPr>
          <p:cNvSpPr/>
          <p:nvPr userDrawn="1"/>
        </p:nvSpPr>
        <p:spPr>
          <a:xfrm>
            <a:off x="838200" y="1825624"/>
            <a:ext cx="990600" cy="43513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r>
              <a:rPr lang="en-US" sz="1200" b="1" u="none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Ocaml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Isabelle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Folderol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Python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▶ Pat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69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FA150-D219-DEF7-B11B-18BF1BB7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C1945-7275-6A9A-9C3A-1368E24DE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EB577-D30E-697E-5E00-DE5131C83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8702C-CC1B-8B59-CE7A-8930AC949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5DDBF-6717-9AC8-19F5-3355F2BD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6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8D5A0-FC4A-8C89-28D6-1FF36F87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928B8-699F-06B4-5A6E-2317DD9B49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4024D1-152D-E16B-7310-34C6A7102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B4A05-053F-928E-7922-1AE697DC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E5C8B-9A78-2CE9-181A-863A6E661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3F0A1-FCB1-A15D-1814-448EF464F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9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4E4BF-2BDE-B45E-4545-130B7CBF4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E475F-0A51-1EF8-7D6B-550FB93A6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DF1B2-2F73-CC53-82CC-F0BDE9180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C2D438-CAD0-8DD6-F530-9EEEBD2EA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6C9ECA-4835-79A6-3343-5853DDC32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5DA0F9-7364-6110-D844-7E47AB8E8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296BD0-2213-F968-3D40-D41697AB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044AC8-3C24-009D-FA25-EB934C751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6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slide" Target="../slides/slide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" Target="../slides/slide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1C078-EC4D-5200-06AB-F986BDD46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AD451-57DC-469B-97D6-0FDF1E10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8800" y="1825625"/>
            <a:ext cx="9525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89F5F-F280-5700-FD6C-922638F38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0BB4-3189-4DCC-810A-0EEE0C2619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D3D0E-3537-05C0-44FB-001EBD1FB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8C436-5C6D-9554-88A4-2DC9EE12B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B9B0F-F0FA-4AE2-8908-61526512E3F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210C1-E694-9BAB-4153-9642AF30A597}"/>
              </a:ext>
            </a:extLst>
          </p:cNvPr>
          <p:cNvSpPr/>
          <p:nvPr userDrawn="1"/>
        </p:nvSpPr>
        <p:spPr>
          <a:xfrm>
            <a:off x="838200" y="1825624"/>
            <a:ext cx="990600" cy="435133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r>
              <a:rPr lang="en-US" sz="1200" b="1" u="none" dirty="0" err="1">
                <a:solidFill>
                  <a:srgbClr val="919191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Ocaml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  <a:hlinkClick r:id="rId17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Isabelle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1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Folderol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2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Python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1200" b="1" u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2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</a:t>
            </a:r>
            <a:endParaRPr lang="en-US" sz="1200" b="1" u="none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7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capode314.free.fr/ocaml/ocaml-c-interface.html#ref_tuple_acces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abelle.in.tum.de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ithub.com/chanelcolgate/logic/tree/main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at.comp.nus.edu.sg/?page_id=2587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.iotmind.vn/CHIP_DESIGN_AND_TESTING_CLASS/projects/doc/%5BTexts%20in%20Computer%20Science%5D%20Zhe%20Hou%20-%20Fundamentals%20of%20Logic%20and%20Computation_%20With%20Practical%20Automated%20Reasoning%20and%20Verification%20%282022%2C%20Springer%29%20-%20libgen.li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8AFE0-60BB-7661-A82E-F3B78EF717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Dự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Semitheo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68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A741513F-2A05-B814-8267-CD3808E5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Ocaml</a:t>
            </a:r>
            <a:endParaRPr lang="en-US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43D8E7A-5C88-C13F-9AAB-7CD7CFFE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- </a:t>
            </a:r>
            <a:r>
              <a:rPr lang="en-US" sz="1400" b="1" dirty="0"/>
              <a:t>Cài </a:t>
            </a:r>
            <a:r>
              <a:rPr lang="en-US" sz="1400" b="1" dirty="0" err="1"/>
              <a:t>đặt</a:t>
            </a:r>
            <a:endParaRPr lang="en-US" sz="1400" b="1" dirty="0"/>
          </a:p>
          <a:p>
            <a:pPr lvl="1"/>
            <a:r>
              <a:rPr lang="en-US" sz="1400" dirty="0" err="1"/>
              <a:t>sudo</a:t>
            </a:r>
            <a:r>
              <a:rPr lang="en-US" sz="1400" dirty="0"/>
              <a:t> apt install </a:t>
            </a:r>
            <a:r>
              <a:rPr lang="en-US" sz="1400" dirty="0" err="1"/>
              <a:t>ocaml</a:t>
            </a:r>
            <a:r>
              <a:rPr lang="en-US" sz="1400" dirty="0"/>
              <a:t> </a:t>
            </a:r>
            <a:r>
              <a:rPr lang="en-US" sz="1400" dirty="0" err="1"/>
              <a:t>opam</a:t>
            </a:r>
            <a:endParaRPr lang="en-US" sz="1400" dirty="0"/>
          </a:p>
          <a:p>
            <a:pPr lvl="1"/>
            <a:r>
              <a:rPr lang="en-US" sz="1400" dirty="0" err="1"/>
              <a:t>ocamplopt</a:t>
            </a:r>
            <a:r>
              <a:rPr lang="en-US" sz="1400" dirty="0"/>
              <a:t> –v</a:t>
            </a:r>
          </a:p>
          <a:p>
            <a:r>
              <a:rPr lang="en-US" sz="1400" dirty="0"/>
              <a:t>- </a:t>
            </a:r>
            <a:r>
              <a:rPr lang="en-US" sz="1400" b="1" dirty="0" err="1"/>
              <a:t>Chạy</a:t>
            </a:r>
            <a:r>
              <a:rPr lang="en-US" sz="1400" b="1" dirty="0"/>
              <a:t> demo </a:t>
            </a:r>
            <a:r>
              <a:rPr lang="en-US" sz="1400" dirty="0" err="1"/>
              <a:t>từ</a:t>
            </a:r>
            <a:r>
              <a:rPr lang="en-US" sz="1400" dirty="0"/>
              <a:t> </a:t>
            </a:r>
            <a:r>
              <a:rPr lang="en-US" sz="1400" dirty="0" err="1">
                <a:hlinkClick r:id="rId2"/>
              </a:rPr>
              <a:t>ví</a:t>
            </a:r>
            <a:r>
              <a:rPr lang="en-US" sz="1400" dirty="0">
                <a:hlinkClick r:id="rId2"/>
              </a:rPr>
              <a:t> </a:t>
            </a:r>
            <a:r>
              <a:rPr lang="en-US" sz="1400" dirty="0" err="1">
                <a:hlinkClick r:id="rId2"/>
              </a:rPr>
              <a:t>dụ</a:t>
            </a:r>
            <a:endParaRPr lang="en-US" sz="1400" dirty="0"/>
          </a:p>
          <a:p>
            <a:pPr lvl="1"/>
            <a:r>
              <a:rPr lang="en-US" sz="1400" dirty="0"/>
              <a:t>touch hello.ml</a:t>
            </a:r>
          </a:p>
          <a:p>
            <a:pPr lvl="1"/>
            <a:r>
              <a:rPr lang="en-US" sz="1400" dirty="0"/>
              <a:t>touch </a:t>
            </a:r>
            <a:r>
              <a:rPr lang="en-US" sz="1400" dirty="0" err="1"/>
              <a:t>hello_stubs.c</a:t>
            </a:r>
            <a:endParaRPr lang="en-US" sz="1400" dirty="0"/>
          </a:p>
          <a:p>
            <a:pPr lvl="1"/>
            <a:r>
              <a:rPr lang="en-US" sz="1400" dirty="0" err="1"/>
              <a:t>ocamlopt</a:t>
            </a:r>
            <a:r>
              <a:rPr lang="en-US" sz="1400" dirty="0"/>
              <a:t> –o </a:t>
            </a:r>
            <a:r>
              <a:rPr lang="en-US" sz="1400" dirty="0" err="1"/>
              <a:t>hello.opt</a:t>
            </a:r>
            <a:r>
              <a:rPr lang="en-US" sz="1400" dirty="0"/>
              <a:t> hello.ml </a:t>
            </a:r>
            <a:r>
              <a:rPr lang="en-US" sz="1400" dirty="0" err="1"/>
              <a:t>hello_stubs.c</a:t>
            </a:r>
            <a:endParaRPr lang="en-US" sz="1400" dirty="0"/>
          </a:p>
          <a:p>
            <a:pPr lvl="1"/>
            <a:r>
              <a:rPr lang="en-US" sz="1400" dirty="0"/>
              <a:t>./</a:t>
            </a:r>
            <a:r>
              <a:rPr lang="en-US" sz="1400" dirty="0" err="1"/>
              <a:t>hello.opt</a:t>
            </a:r>
            <a:endParaRPr lang="en-US" sz="14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1466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36DA-F386-0CAD-A060-4B624501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Isabelle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048A4-2ABF-8B27-AF2E-9BA606142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/>
              <a:t>- Cài </a:t>
            </a:r>
            <a:r>
              <a:rPr lang="en-US" sz="1600" dirty="0" err="1"/>
              <a:t>đặt</a:t>
            </a:r>
            <a:r>
              <a:rPr lang="en-US" sz="1600" dirty="0"/>
              <a:t>: </a:t>
            </a:r>
            <a:r>
              <a:rPr lang="en-US" sz="1600" dirty="0">
                <a:hlinkClick r:id="rId2"/>
              </a:rPr>
              <a:t>https://isabelle.in.tum.de/</a:t>
            </a:r>
            <a:endParaRPr lang="en-US" sz="1600" dirty="0"/>
          </a:p>
          <a:p>
            <a:pPr marL="285750" indent="-285750">
              <a:buFontTx/>
              <a:buChar char="-"/>
            </a:pPr>
            <a:r>
              <a:rPr lang="en-US" sz="1600" dirty="0" err="1"/>
              <a:t>Chạy</a:t>
            </a:r>
            <a:r>
              <a:rPr lang="en-US" sz="1600" dirty="0"/>
              <a:t> demo:</a:t>
            </a:r>
          </a:p>
          <a:p>
            <a:pPr marL="971550" lvl="1" indent="-285750">
              <a:buFontTx/>
              <a:buChar char="-"/>
            </a:pPr>
            <a:r>
              <a:rPr lang="en-US" sz="1200" dirty="0" err="1"/>
              <a:t>Tạo</a:t>
            </a:r>
            <a:r>
              <a:rPr lang="en-US" sz="1200" dirty="0"/>
              <a:t> file </a:t>
            </a:r>
            <a:r>
              <a:rPr lang="en-US" sz="1200" b="1" i="1" dirty="0" err="1"/>
              <a:t>file_name.thy</a:t>
            </a:r>
            <a:endParaRPr lang="en-US" sz="1200" b="1" i="1" dirty="0"/>
          </a:p>
          <a:p>
            <a:pPr lvl="1" indent="0">
              <a:buNone/>
            </a:pPr>
            <a:r>
              <a:rPr lang="en-US" sz="1200" dirty="0"/>
              <a:t>theory </a:t>
            </a:r>
            <a:r>
              <a:rPr lang="en-US" sz="1200" dirty="0" err="1"/>
              <a:t>file_name</a:t>
            </a:r>
            <a:endParaRPr lang="en-US" sz="1200" dirty="0"/>
          </a:p>
          <a:p>
            <a:pPr lvl="1" indent="0">
              <a:buNone/>
            </a:pPr>
            <a:r>
              <a:rPr lang="en-US" sz="1200" dirty="0"/>
              <a:t>  imports Main</a:t>
            </a:r>
          </a:p>
          <a:p>
            <a:pPr lvl="1" indent="0">
              <a:buNone/>
            </a:pPr>
            <a:r>
              <a:rPr lang="en-US" sz="1200" dirty="0"/>
              <a:t>begin</a:t>
            </a:r>
          </a:p>
          <a:p>
            <a:pPr lvl="1" indent="0">
              <a:buNone/>
            </a:pPr>
            <a:r>
              <a:rPr lang="en-US" sz="1200" dirty="0"/>
              <a:t>lemma "False ⟶ ¬ True"</a:t>
            </a:r>
          </a:p>
          <a:p>
            <a:pPr lvl="1" indent="0">
              <a:buNone/>
            </a:pPr>
            <a:r>
              <a:rPr lang="en-US" sz="1200" dirty="0"/>
              <a:t>  apply simp</a:t>
            </a:r>
          </a:p>
          <a:p>
            <a:pPr lvl="1" indent="0">
              <a:buNone/>
            </a:pPr>
            <a:r>
              <a:rPr lang="en-US" sz="1200" dirty="0"/>
              <a:t>  done</a:t>
            </a:r>
          </a:p>
          <a:p>
            <a:pPr lvl="1" indent="0">
              <a:buNone/>
            </a:pPr>
            <a:endParaRPr lang="en-US" sz="1200" dirty="0"/>
          </a:p>
          <a:p>
            <a:pPr lvl="1" indent="0">
              <a:buNone/>
            </a:pPr>
            <a:r>
              <a:rPr lang="en-US" sz="1200" dirty="0"/>
              <a:t>lemma "False ⟶ ¬ True"</a:t>
            </a:r>
          </a:p>
          <a:p>
            <a:pPr lvl="1" indent="0">
              <a:buNone/>
            </a:pPr>
            <a:r>
              <a:rPr lang="en-US" sz="1200" dirty="0"/>
              <a:t>  by simp</a:t>
            </a:r>
          </a:p>
          <a:p>
            <a:pPr lvl="1" indent="0">
              <a:buNone/>
            </a:pPr>
            <a:endParaRPr lang="en-US" sz="1200" dirty="0"/>
          </a:p>
          <a:p>
            <a:pPr lvl="1" indent="0">
              <a:buNone/>
            </a:pPr>
            <a:r>
              <a:rPr lang="en-US" sz="1200" dirty="0"/>
              <a:t>definition </a:t>
            </a:r>
            <a:r>
              <a:rPr lang="en-US" sz="1200" dirty="0" err="1"/>
              <a:t>nand</a:t>
            </a:r>
            <a:r>
              <a:rPr lang="en-US" sz="1200" dirty="0"/>
              <a:t> :: "</a:t>
            </a:r>
            <a:r>
              <a:rPr lang="en-US" sz="1200" dirty="0" err="1"/>
              <a:t>bool⇒bool⇒bool</a:t>
            </a:r>
            <a:r>
              <a:rPr lang="en-US" sz="1200" dirty="0"/>
              <a:t>" (</a:t>
            </a:r>
            <a:r>
              <a:rPr lang="en-US" sz="1200" dirty="0" err="1"/>
              <a:t>infixr</a:t>
            </a:r>
            <a:r>
              <a:rPr lang="en-US" sz="1200" dirty="0"/>
              <a:t> "↑" 35)</a:t>
            </a:r>
          </a:p>
          <a:p>
            <a:pPr lvl="1" indent="0">
              <a:buNone/>
            </a:pPr>
            <a:r>
              <a:rPr lang="en-US" sz="1200" dirty="0"/>
              <a:t>  where "A ↑ B ≡ ¬(A ∧ B)"</a:t>
            </a:r>
          </a:p>
          <a:p>
            <a:pPr lvl="1" indent="0">
              <a:buNone/>
            </a:pPr>
            <a:endParaRPr lang="en-US" sz="1200" dirty="0"/>
          </a:p>
          <a:p>
            <a:pPr lvl="1" indent="0">
              <a:buNone/>
            </a:pPr>
            <a:r>
              <a:rPr lang="en-US" sz="1200" dirty="0"/>
              <a:t>lemma "¬ A ⟷ A ↑ A"</a:t>
            </a:r>
          </a:p>
          <a:p>
            <a:pPr lvl="1" indent="0">
              <a:buNone/>
            </a:pPr>
            <a:r>
              <a:rPr lang="en-US" sz="1200" dirty="0"/>
              <a:t>  unfolding </a:t>
            </a:r>
            <a:r>
              <a:rPr lang="en-US" sz="1200" dirty="0" err="1"/>
              <a:t>nand_def</a:t>
            </a:r>
            <a:r>
              <a:rPr lang="en-US" sz="1200" dirty="0"/>
              <a:t> by simp</a:t>
            </a:r>
          </a:p>
          <a:p>
            <a:pPr lvl="1" indent="0">
              <a:buNone/>
            </a:pPr>
            <a:r>
              <a:rPr lang="en-US" sz="1200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910697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5F7E5-9837-42CF-91EA-3B06EB10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Folderol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C097F-3612-22E6-990E-7D383A5AD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en-US" sz="1400" dirty="0"/>
              <a:t>Cài </a:t>
            </a:r>
            <a:r>
              <a:rPr lang="en-US" sz="1400" dirty="0" err="1"/>
              <a:t>đặt</a:t>
            </a:r>
            <a:endParaRPr lang="en-US" sz="1400" dirty="0"/>
          </a:p>
          <a:p>
            <a:pPr marL="857250" lvl="1" indent="-171450"/>
            <a:r>
              <a:rPr lang="en-US" sz="1000" dirty="0"/>
              <a:t>git clone https://github.com/jubnzv/folderol.git</a:t>
            </a:r>
          </a:p>
          <a:p>
            <a:pPr marL="857250" lvl="1" indent="-171450"/>
            <a:r>
              <a:rPr lang="en-US" sz="1000" dirty="0"/>
              <a:t>cd folderol</a:t>
            </a:r>
          </a:p>
          <a:p>
            <a:pPr marL="857250" lvl="1" indent="-171450"/>
            <a:r>
              <a:rPr lang="en-US" sz="1000" dirty="0" err="1"/>
              <a:t>opam</a:t>
            </a:r>
            <a:r>
              <a:rPr lang="en-US" sz="1000" dirty="0"/>
              <a:t> </a:t>
            </a:r>
            <a:r>
              <a:rPr lang="en-US" sz="1000" dirty="0" err="1"/>
              <a:t>init</a:t>
            </a:r>
            <a:r>
              <a:rPr lang="en-US" sz="1000" dirty="0"/>
              <a:t> –base –disable-sandboxing</a:t>
            </a:r>
          </a:p>
          <a:p>
            <a:pPr marL="857250" lvl="1" indent="-171450"/>
            <a:r>
              <a:rPr lang="en-US" sz="1000" dirty="0" err="1"/>
              <a:t>opam</a:t>
            </a:r>
            <a:r>
              <a:rPr lang="en-US" sz="1000" dirty="0"/>
              <a:t> switch create 4.14.1</a:t>
            </a:r>
          </a:p>
          <a:p>
            <a:pPr marL="857250" lvl="1" indent="-171450"/>
            <a:r>
              <a:rPr lang="en-US" sz="1000" dirty="0"/>
              <a:t>eval $(</a:t>
            </a:r>
            <a:r>
              <a:rPr lang="en-US" sz="1000" dirty="0" err="1"/>
              <a:t>opam</a:t>
            </a:r>
            <a:r>
              <a:rPr lang="en-US" sz="1000" dirty="0"/>
              <a:t> env)</a:t>
            </a:r>
          </a:p>
          <a:p>
            <a:pPr marL="857250" lvl="1" indent="-171450"/>
            <a:r>
              <a:rPr lang="en-US" sz="1000" dirty="0" err="1"/>
              <a:t>opam</a:t>
            </a:r>
            <a:r>
              <a:rPr lang="en-US" sz="1000" dirty="0"/>
              <a:t> install –deps-only .</a:t>
            </a:r>
          </a:p>
          <a:p>
            <a:pPr marL="857250" lvl="1" indent="-171450"/>
            <a:r>
              <a:rPr lang="en-US" sz="1000" dirty="0" err="1"/>
              <a:t>opam</a:t>
            </a:r>
            <a:r>
              <a:rPr lang="en-US" sz="1000" dirty="0"/>
              <a:t> install sedlex.3.6</a:t>
            </a:r>
          </a:p>
          <a:p>
            <a:pPr marL="857250" lvl="1" indent="-171450"/>
            <a:r>
              <a:rPr lang="en-US" sz="1000" dirty="0" err="1"/>
              <a:t>opam</a:t>
            </a:r>
            <a:r>
              <a:rPr lang="en-US" sz="1000" dirty="0"/>
              <a:t> install </a:t>
            </a:r>
            <a:r>
              <a:rPr lang="en-US" sz="1000" dirty="0" err="1"/>
              <a:t>ppx</a:t>
            </a:r>
            <a:r>
              <a:rPr lang="en-US" sz="1000" dirty="0"/>
              <a:t>-deriving</a:t>
            </a:r>
          </a:p>
          <a:p>
            <a:pPr marL="857250" lvl="1" indent="-171450"/>
            <a:r>
              <a:rPr lang="en-US" sz="1000" dirty="0"/>
              <a:t>dune build</a:t>
            </a:r>
          </a:p>
          <a:p>
            <a:pPr marL="285750" indent="-285750">
              <a:buFontTx/>
              <a:buChar char="-"/>
            </a:pPr>
            <a:r>
              <a:rPr lang="en-US" sz="1400" dirty="0" err="1"/>
              <a:t>Chạy</a:t>
            </a:r>
            <a:r>
              <a:rPr lang="en-US" sz="1400" dirty="0"/>
              <a:t> demo</a:t>
            </a:r>
          </a:p>
          <a:p>
            <a:pPr marL="857250" lvl="1" indent="-171450"/>
            <a:r>
              <a:rPr lang="en-US" sz="1000" dirty="0"/>
              <a:t>_build/default/</a:t>
            </a:r>
            <a:r>
              <a:rPr lang="en-US" sz="1000" dirty="0" err="1"/>
              <a:t>src</a:t>
            </a:r>
            <a:r>
              <a:rPr lang="en-US" sz="1000" dirty="0"/>
              <a:t>/bin/folderol.exe examples/assoc.txt</a:t>
            </a:r>
          </a:p>
        </p:txBody>
      </p:sp>
    </p:spTree>
    <p:extLst>
      <p:ext uri="{BB962C8B-B14F-4D97-AF65-F5344CB8AC3E}">
        <p14:creationId xmlns:p14="http://schemas.microsoft.com/office/powerpoint/2010/main" val="2854996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52508-8BA4-D8CF-5F25-CFBFD7034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E1EA3-AAD3-5103-7223-272A7BC0F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err="1"/>
              <a:t>Viết</a:t>
            </a:r>
            <a:r>
              <a:rPr lang="en-US" sz="1400" dirty="0"/>
              <a:t> </a:t>
            </a:r>
            <a:r>
              <a:rPr lang="en-US" sz="1400" dirty="0" err="1"/>
              <a:t>chương</a:t>
            </a:r>
            <a:r>
              <a:rPr lang="en-US" sz="1400" dirty="0"/>
              <a:t> </a:t>
            </a:r>
            <a:r>
              <a:rPr lang="en-US" sz="1400" dirty="0" err="1"/>
              <a:t>trình</a:t>
            </a:r>
            <a:r>
              <a:rPr lang="en-US" sz="1400" dirty="0"/>
              <a:t> </a:t>
            </a:r>
            <a:r>
              <a:rPr lang="en-US" sz="1400" dirty="0" err="1"/>
              <a:t>tương</a:t>
            </a:r>
            <a:r>
              <a:rPr lang="en-US" sz="1400" dirty="0"/>
              <a:t> </a:t>
            </a:r>
            <a:r>
              <a:rPr lang="en-US" sz="1400" dirty="0" err="1"/>
              <a:t>tự</a:t>
            </a:r>
            <a:r>
              <a:rPr lang="en-US" sz="1400" dirty="0"/>
              <a:t> </a:t>
            </a:r>
            <a:r>
              <a:rPr lang="en-US" sz="1400" dirty="0" err="1"/>
              <a:t>như</a:t>
            </a:r>
            <a:r>
              <a:rPr lang="en-US" sz="1400" dirty="0"/>
              <a:t> folderol</a:t>
            </a:r>
            <a:br>
              <a:rPr lang="en-US" sz="1400" dirty="0"/>
            </a:br>
            <a:r>
              <a:rPr lang="en-US" sz="1400" dirty="0" err="1"/>
              <a:t>bằng</a:t>
            </a:r>
            <a:r>
              <a:rPr lang="en-US" sz="1400" dirty="0"/>
              <a:t> </a:t>
            </a:r>
            <a:r>
              <a:rPr lang="en-US" sz="1400" dirty="0" err="1"/>
              <a:t>ngôn</a:t>
            </a:r>
            <a:r>
              <a:rPr lang="en-US" sz="1400" dirty="0"/>
              <a:t> </a:t>
            </a:r>
            <a:r>
              <a:rPr lang="en-US" sz="1400" dirty="0" err="1"/>
              <a:t>ngữ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python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Syntax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Semantic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39F6BD-3DEC-D552-CA13-CF690D4290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8493" y="1825625"/>
            <a:ext cx="5065307" cy="434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8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8E26-09E5-4C3E-0ACB-414C505A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29971-210C-003E-657C-13A4C3CF3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1400" dirty="0"/>
              <a:t>Cài </a:t>
            </a:r>
            <a:r>
              <a:rPr lang="en-US" sz="1400" dirty="0" err="1"/>
              <a:t>đặt</a:t>
            </a:r>
            <a:r>
              <a:rPr lang="en-US" sz="1400" dirty="0"/>
              <a:t>: </a:t>
            </a:r>
            <a:r>
              <a:rPr lang="en-US" sz="1400" dirty="0">
                <a:hlinkClick r:id="rId2"/>
              </a:rPr>
              <a:t>link</a:t>
            </a:r>
            <a:endParaRPr lang="en-US" sz="1400" dirty="0"/>
          </a:p>
          <a:p>
            <a:pPr marL="457200" indent="-457200">
              <a:buFontTx/>
              <a:buChar char="-"/>
            </a:pPr>
            <a:r>
              <a:rPr lang="en-US" sz="1400" dirty="0" err="1"/>
              <a:t>Từ</a:t>
            </a:r>
            <a:r>
              <a:rPr lang="en-US" sz="1400" dirty="0"/>
              <a:t> </a:t>
            </a:r>
            <a:r>
              <a:rPr lang="en-US" sz="1400" dirty="0" err="1"/>
              <a:t>đó</a:t>
            </a:r>
            <a:r>
              <a:rPr lang="en-US" sz="1400" dirty="0"/>
              <a:t> </a:t>
            </a:r>
            <a:r>
              <a:rPr lang="en-US" sz="1400" dirty="0" err="1"/>
              <a:t>hiểu</a:t>
            </a:r>
            <a:r>
              <a:rPr lang="en-US" sz="1400" dirty="0"/>
              <a:t> </a:t>
            </a:r>
            <a:r>
              <a:rPr lang="en-US" sz="1400" dirty="0" err="1"/>
              <a:t>được</a:t>
            </a:r>
            <a:r>
              <a:rPr lang="en-US" sz="1400" dirty="0"/>
              <a:t> model checking</a:t>
            </a:r>
          </a:p>
          <a:p>
            <a:pPr marL="1143000" lvl="1" indent="-457200">
              <a:buFontTx/>
              <a:buChar char="-"/>
            </a:pPr>
            <a:r>
              <a:rPr lang="en-US" sz="1400" dirty="0"/>
              <a:t>Unconditional fairness</a:t>
            </a:r>
          </a:p>
          <a:p>
            <a:pPr lvl="1" indent="0">
              <a:buNone/>
            </a:pPr>
            <a:r>
              <a:rPr lang="en-US" sz="1400" b="1" dirty="0"/>
              <a:t>G F </a:t>
            </a:r>
            <a:r>
              <a:rPr lang="en-US" sz="1400" dirty="0"/>
              <a:t>A</a:t>
            </a:r>
          </a:p>
          <a:p>
            <a:pPr marL="1143000" lvl="1" indent="-457200">
              <a:buFontTx/>
              <a:buChar char="-"/>
            </a:pPr>
            <a:r>
              <a:rPr lang="en-US" sz="1400" dirty="0"/>
              <a:t>Strong fairness</a:t>
            </a:r>
          </a:p>
          <a:p>
            <a:pPr lvl="1" indent="0">
              <a:buNone/>
            </a:pPr>
            <a:r>
              <a:rPr lang="en-US" sz="1400" b="1" dirty="0"/>
              <a:t>G F </a:t>
            </a:r>
            <a:r>
              <a:rPr lang="en-US" sz="1400" dirty="0"/>
              <a:t>A → </a:t>
            </a:r>
            <a:r>
              <a:rPr lang="en-US" sz="1400" b="1" dirty="0"/>
              <a:t>G F</a:t>
            </a:r>
            <a:r>
              <a:rPr lang="en-US" sz="1400" dirty="0"/>
              <a:t> B</a:t>
            </a:r>
          </a:p>
          <a:p>
            <a:pPr marL="1143000" lvl="1" indent="-457200">
              <a:buFontTx/>
              <a:buChar char="-"/>
            </a:pPr>
            <a:r>
              <a:rPr lang="en-US" sz="1400" dirty="0"/>
              <a:t>Weak fairness</a:t>
            </a:r>
          </a:p>
          <a:p>
            <a:pPr lvl="1" indent="0">
              <a:buNone/>
            </a:pPr>
            <a:r>
              <a:rPr lang="en-US" sz="1400" b="1" dirty="0"/>
              <a:t>F G </a:t>
            </a:r>
            <a:r>
              <a:rPr lang="en-US" sz="1400" dirty="0"/>
              <a:t>A → </a:t>
            </a:r>
            <a:r>
              <a:rPr lang="en-US" sz="1400" b="1" dirty="0"/>
              <a:t>G F </a:t>
            </a:r>
            <a:r>
              <a:rPr lang="en-US" sz="1400" dirty="0"/>
              <a:t>B</a:t>
            </a:r>
          </a:p>
          <a:p>
            <a:pPr marL="1143000" lvl="1" indent="-457200">
              <a:buFontTx/>
              <a:buChar char="-"/>
            </a:pPr>
            <a:r>
              <a:rPr lang="en-US" sz="1400" dirty="0"/>
              <a:t>Safety</a:t>
            </a:r>
          </a:p>
          <a:p>
            <a:pPr lvl="1" indent="0">
              <a:buNone/>
            </a:pPr>
            <a:r>
              <a:rPr lang="en-US" sz="1400" b="1" dirty="0"/>
              <a:t>G</a:t>
            </a:r>
            <a:r>
              <a:rPr lang="en-US" sz="1400" dirty="0"/>
              <a:t> ¬A</a:t>
            </a:r>
          </a:p>
          <a:p>
            <a:pPr marL="1143000" lvl="1" indent="-457200">
              <a:buFontTx/>
              <a:buChar char="-"/>
            </a:pPr>
            <a:r>
              <a:rPr lang="en-US" sz="1400" dirty="0"/>
              <a:t>Liveness</a:t>
            </a:r>
          </a:p>
          <a:p>
            <a:pPr lvl="1" indent="0">
              <a:buNone/>
            </a:pPr>
            <a:r>
              <a:rPr lang="en-US" sz="1400" b="1" dirty="0"/>
              <a:t>F</a:t>
            </a:r>
            <a:r>
              <a:rPr lang="en-US" sz="1400" dirty="0"/>
              <a:t> A</a:t>
            </a:r>
          </a:p>
          <a:p>
            <a:pPr lvl="1" indent="0">
              <a:buNone/>
            </a:pPr>
            <a:endParaRPr lang="en-US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25E915-7C8A-F3DF-D028-07F9EADA0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8790" y="1690688"/>
            <a:ext cx="5595963" cy="50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4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76A26B-F75D-5F60-2F97-364013A61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021" y="823549"/>
            <a:ext cx="7401958" cy="521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691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3E9156-A29B-232A-283A-5BFBFA7C1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996" y="1031305"/>
            <a:ext cx="5334892" cy="56652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EB0DE69-DE6A-4135-DEF6-65D281ED12B3}"/>
              </a:ext>
            </a:extLst>
          </p:cNvPr>
          <p:cNvSpPr txBox="1"/>
          <p:nvPr/>
        </p:nvSpPr>
        <p:spPr>
          <a:xfrm>
            <a:off x="585927" y="639192"/>
            <a:ext cx="11469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Tài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khảo</a:t>
            </a:r>
            <a:endParaRPr lang="en-US" dirty="0"/>
          </a:p>
          <a:p>
            <a:r>
              <a:rPr lang="en-US" dirty="0"/>
              <a:t>1. </a:t>
            </a:r>
            <a:r>
              <a:rPr lang="en-US" dirty="0">
                <a:hlinkClick r:id="rId3"/>
              </a:rPr>
              <a:t>Fundamentals of Logic and Computation With Practical Automated Reasoning and Verification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7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1">
      <a:majorFont>
        <a:latin typeface="Consolas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289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Consolas</vt:lpstr>
      <vt:lpstr>Office Theme</vt:lpstr>
      <vt:lpstr>Dự án Semitheo</vt:lpstr>
      <vt:lpstr>Ocaml</vt:lpstr>
      <vt:lpstr>Isabelle</vt:lpstr>
      <vt:lpstr>Folderol</vt:lpstr>
      <vt:lpstr>Python</vt:lpstr>
      <vt:lpstr>PAT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Finch Poland</dc:creator>
  <cp:lastModifiedBy>Finch Poland</cp:lastModifiedBy>
  <cp:revision>4</cp:revision>
  <dcterms:created xsi:type="dcterms:W3CDTF">2025-07-29T02:25:15Z</dcterms:created>
  <dcterms:modified xsi:type="dcterms:W3CDTF">2025-07-29T07:01:55Z</dcterms:modified>
</cp:coreProperties>
</file>